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3" r:id="rId4"/>
    <p:sldId id="258" r:id="rId5"/>
    <p:sldId id="259" r:id="rId6"/>
    <p:sldId id="260" r:id="rId7"/>
    <p:sldId id="271" r:id="rId8"/>
    <p:sldId id="272" r:id="rId9"/>
    <p:sldId id="261" r:id="rId10"/>
    <p:sldId id="262" r:id="rId11"/>
    <p:sldId id="270"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hamber of Commerce Month - Social Media Kit" id="{AC0A1A38-F58C-4A19-B554-550148D67547}">
          <p14:sldIdLst>
            <p14:sldId id="256"/>
            <p14:sldId id="257"/>
            <p14:sldId id="273"/>
            <p14:sldId id="258"/>
            <p14:sldId id="259"/>
            <p14:sldId id="260"/>
            <p14:sldId id="271"/>
            <p14:sldId id="272"/>
            <p14:sldId id="261"/>
            <p14:sldId id="262"/>
          </p14:sldIdLst>
        </p14:section>
        <p14:section name="September Events" id="{C9C3EF14-0B9F-4C51-81A6-E889606BC134}">
          <p14:sldIdLst>
            <p14:sldId id="270"/>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CB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90" y="35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6/15/2026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6/15/2026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eb.wmc.org/atlas/events-v4/register/12513"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snyffenegger@wmc.or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x.com/WIChamberExecs" TargetMode="External"/><Relationship Id="rId2" Type="http://schemas.openxmlformats.org/officeDocument/2006/relationships/hyperlink" Target="https://www.linkedin.com/company/wisconsin-chamber-of-commerce-executives-wcce/posts/" TargetMode="External"/><Relationship Id="rId1" Type="http://schemas.openxmlformats.org/officeDocument/2006/relationships/slideLayout" Target="../slideLayouts/slideLayout2.xml"/><Relationship Id="rId5" Type="http://schemas.openxmlformats.org/officeDocument/2006/relationships/hyperlink" Target="https://www.wmc.org/events/wcce-annual-conference-retreat/" TargetMode="External"/><Relationship Id="rId4" Type="http://schemas.openxmlformats.org/officeDocument/2006/relationships/hyperlink" Target="https://www.facebook.com/WisconsinMC"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wmc.org/events/wcce-annual-conference-retrea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wmc.org/events/wcce-annual-conference-retrea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29988" y="4677851"/>
            <a:ext cx="7766936" cy="1435566"/>
          </a:xfrm>
        </p:spPr>
        <p:txBody>
          <a:bodyPr>
            <a:normAutofit/>
          </a:bodyPr>
          <a:lstStyle/>
          <a:p>
            <a:r>
              <a:rPr lang="en-US" sz="4000" dirty="0">
                <a:solidFill>
                  <a:srgbClr val="5FCBEF"/>
                </a:solidFill>
              </a:rPr>
              <a:t>“Let’s Celebrate” Tool Kit</a:t>
            </a:r>
            <a:br>
              <a:rPr lang="en-US" sz="4000" dirty="0">
                <a:solidFill>
                  <a:srgbClr val="5FCBEF"/>
                </a:solidFill>
              </a:rPr>
            </a:br>
            <a:r>
              <a:rPr lang="en-US" sz="3500" i="1" dirty="0">
                <a:solidFill>
                  <a:srgbClr val="5FCBEF"/>
                </a:solidFill>
                <a:latin typeface="Cambria" panose="02040503050406030204" pitchFamily="18" charset="0"/>
                <a:ea typeface="Cambria" panose="02040503050406030204" pitchFamily="18" charset="0"/>
              </a:rPr>
              <a:t>September 2026</a:t>
            </a:r>
          </a:p>
          <a:p>
            <a:endParaRPr lang="en-US" sz="3500" i="1" dirty="0">
              <a:solidFill>
                <a:srgbClr val="5FCBEF"/>
              </a:solidFill>
              <a:latin typeface="Cambria" panose="02040503050406030204" pitchFamily="18" charset="0"/>
              <a:ea typeface="Cambria" panose="020405030504060302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1165" y="1313472"/>
            <a:ext cx="6885759" cy="3119190"/>
          </a:xfrm>
          <a:prstGeom prst="rect">
            <a:avLst/>
          </a:prstGeom>
        </p:spPr>
      </p:pic>
    </p:spTree>
    <p:extLst>
      <p:ext uri="{BB962C8B-B14F-4D97-AF65-F5344CB8AC3E}">
        <p14:creationId xmlns:p14="http://schemas.microsoft.com/office/powerpoint/2010/main" val="391933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58240"/>
          </a:xfrm>
        </p:spPr>
        <p:txBody>
          <a:bodyPr>
            <a:normAutofit/>
          </a:bodyPr>
          <a:lstStyle/>
          <a:p>
            <a:r>
              <a:rPr lang="en-US" sz="3200" dirty="0"/>
              <a:t>Wisconsin’s Chamber of Commerce Month Past Activities/Events</a:t>
            </a:r>
          </a:p>
        </p:txBody>
      </p:sp>
      <p:sp>
        <p:nvSpPr>
          <p:cNvPr id="3" name="Content Placeholder 2"/>
          <p:cNvSpPr>
            <a:spLocks noGrp="1"/>
          </p:cNvSpPr>
          <p:nvPr>
            <p:ph idx="1"/>
          </p:nvPr>
        </p:nvSpPr>
        <p:spPr>
          <a:xfrm>
            <a:off x="677334" y="1863634"/>
            <a:ext cx="9191286" cy="4859383"/>
          </a:xfrm>
        </p:spPr>
        <p:txBody>
          <a:bodyPr>
            <a:normAutofit fontScale="77500" lnSpcReduction="20000"/>
          </a:bodyPr>
          <a:lstStyle/>
          <a:p>
            <a:r>
              <a:rPr lang="en-US" sz="2000" dirty="0">
                <a:solidFill>
                  <a:schemeClr val="tx1"/>
                </a:solidFill>
              </a:rPr>
              <a:t>Cedarburg Chamber of Commerce created video mini-series highlighting recent chamber and business successes across categories such as advocacy, networking, and more</a:t>
            </a:r>
          </a:p>
          <a:p>
            <a:r>
              <a:rPr lang="en-US" sz="2000" dirty="0">
                <a:solidFill>
                  <a:schemeClr val="tx1"/>
                </a:solidFill>
              </a:rPr>
              <a:t>Headshots event for Chamber staff and members</a:t>
            </a:r>
          </a:p>
          <a:p>
            <a:r>
              <a:rPr lang="en-US" sz="2000" dirty="0">
                <a:solidFill>
                  <a:schemeClr val="tx1"/>
                </a:solidFill>
              </a:rPr>
              <a:t>“Everyone is a member in September” and similar social media campaigns</a:t>
            </a:r>
          </a:p>
          <a:p>
            <a:r>
              <a:rPr lang="en-US" sz="2000" dirty="0">
                <a:solidFill>
                  <a:schemeClr val="tx1"/>
                </a:solidFill>
              </a:rPr>
              <a:t>“I Belong” campaign asked members to take a photo with flyer and submit for a cash drawing</a:t>
            </a:r>
          </a:p>
          <a:p>
            <a:r>
              <a:rPr lang="en-US" sz="2000" dirty="0">
                <a:solidFill>
                  <a:schemeClr val="tx1"/>
                </a:solidFill>
              </a:rPr>
              <a:t>Open houses and member appreciation events</a:t>
            </a:r>
          </a:p>
          <a:p>
            <a:r>
              <a:rPr lang="en-US" sz="2000" dirty="0">
                <a:solidFill>
                  <a:schemeClr val="tx1"/>
                </a:solidFill>
              </a:rPr>
              <a:t>Local cookouts with proceeds going to charity</a:t>
            </a:r>
          </a:p>
          <a:p>
            <a:r>
              <a:rPr lang="en-US" sz="2000" dirty="0">
                <a:solidFill>
                  <a:schemeClr val="tx1"/>
                </a:solidFill>
              </a:rPr>
              <a:t>Membership drives and blitzes</a:t>
            </a:r>
          </a:p>
          <a:p>
            <a:r>
              <a:rPr lang="en-US" sz="2000" dirty="0">
                <a:solidFill>
                  <a:schemeClr val="tx1"/>
                </a:solidFill>
              </a:rPr>
              <a:t>“Waupaca Rocks” encouraged businesses to paint a rock and hide it for locals to find and claim prize</a:t>
            </a:r>
          </a:p>
          <a:p>
            <a:r>
              <a:rPr lang="en-US" sz="2000" dirty="0">
                <a:solidFill>
                  <a:schemeClr val="tx1"/>
                </a:solidFill>
              </a:rPr>
              <a:t>“Did you know?” social media campaign shared interesting facts about local chambers and communities</a:t>
            </a:r>
          </a:p>
          <a:p>
            <a:r>
              <a:rPr lang="en-US" sz="2000" dirty="0">
                <a:solidFill>
                  <a:schemeClr val="tx1"/>
                </a:solidFill>
              </a:rPr>
              <a:t>Chamber board of directors attended village board meeting where Proclamation was read</a:t>
            </a:r>
          </a:p>
          <a:p>
            <a:r>
              <a:rPr lang="en-US" sz="2000" dirty="0">
                <a:solidFill>
                  <a:schemeClr val="tx1"/>
                </a:solidFill>
              </a:rPr>
              <a:t>Oregon rolled out “Experience Oregon” video</a:t>
            </a:r>
          </a:p>
          <a:p>
            <a:r>
              <a:rPr lang="en-US" sz="2000" dirty="0">
                <a:solidFill>
                  <a:schemeClr val="tx1"/>
                </a:solidFill>
              </a:rPr>
              <a:t>Shop local gift certificates</a:t>
            </a:r>
          </a:p>
          <a:p>
            <a:r>
              <a:rPr lang="en-US" sz="2000" dirty="0">
                <a:solidFill>
                  <a:schemeClr val="tx1"/>
                </a:solidFill>
              </a:rPr>
              <a:t>Newspaper, media and social media promotions</a:t>
            </a:r>
          </a:p>
        </p:txBody>
      </p:sp>
    </p:spTree>
    <p:extLst>
      <p:ext uri="{BB962C8B-B14F-4D97-AF65-F5344CB8AC3E}">
        <p14:creationId xmlns:p14="http://schemas.microsoft.com/office/powerpoint/2010/main" val="2131837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WCCE Annual Conference &amp; Retreat</a:t>
            </a:r>
          </a:p>
        </p:txBody>
      </p:sp>
      <p:sp>
        <p:nvSpPr>
          <p:cNvPr id="3" name="Content Placeholder 2"/>
          <p:cNvSpPr>
            <a:spLocks noGrp="1"/>
          </p:cNvSpPr>
          <p:nvPr>
            <p:ph idx="1"/>
          </p:nvPr>
        </p:nvSpPr>
        <p:spPr>
          <a:xfrm>
            <a:off x="677333" y="1454727"/>
            <a:ext cx="8337271" cy="4946073"/>
          </a:xfrm>
        </p:spPr>
        <p:txBody>
          <a:bodyPr>
            <a:normAutofit fontScale="92500" lnSpcReduction="10000"/>
          </a:bodyPr>
          <a:lstStyle/>
          <a:p>
            <a:pPr marL="0" indent="0">
              <a:buNone/>
            </a:pPr>
            <a:r>
              <a:rPr lang="en-US" i="1" dirty="0"/>
              <a:t>The WCCE Annual Conference &amp; Retreat provides an opportunity for local chamber executives from across Wisconsin to learn how to be a more effective community leader by developing professional skills and, ultimately, growing the local chamber. The event includes keynotes, breakout sessions, and time with colleagues that educate you on best practices, provide solutions to challenges, and prepare you for emerging trends.</a:t>
            </a:r>
          </a:p>
          <a:p>
            <a:r>
              <a:rPr lang="en-US" dirty="0"/>
              <a:t>Oct. 5-7, 2026</a:t>
            </a:r>
          </a:p>
          <a:p>
            <a:r>
              <a:rPr lang="en-US" dirty="0"/>
              <a:t>The Waters of Minocqua| Minocqua, WI</a:t>
            </a:r>
          </a:p>
          <a:p>
            <a:r>
              <a:rPr lang="en-US" dirty="0"/>
              <a:t>Cost:</a:t>
            </a:r>
          </a:p>
          <a:p>
            <a:pPr lvl="1"/>
            <a:r>
              <a:rPr lang="en-US" dirty="0"/>
              <a:t>Early Bird (By Sept. 11): $450 Member / $550 Non-Member</a:t>
            </a:r>
          </a:p>
          <a:p>
            <a:pPr lvl="1"/>
            <a:r>
              <a:rPr lang="en-US" dirty="0"/>
              <a:t>Regular (Sept. 12 &amp; later): $550 Member / $650 Non-Member</a:t>
            </a:r>
          </a:p>
          <a:p>
            <a:pPr lvl="1"/>
            <a:r>
              <a:rPr lang="en-US" dirty="0"/>
              <a:t>Additional Member from Same Chamber = $350</a:t>
            </a:r>
          </a:p>
          <a:p>
            <a:pPr lvl="1"/>
            <a:r>
              <a:rPr lang="en-US" dirty="0"/>
              <a:t>Spouse / Significant Other = $275</a:t>
            </a:r>
          </a:p>
          <a:p>
            <a:pPr lvl="1"/>
            <a:r>
              <a:rPr lang="en-US" dirty="0"/>
              <a:t>Pre-Conference Boot Camp: $50 Member / $75 Non-Member</a:t>
            </a:r>
          </a:p>
          <a:p>
            <a:r>
              <a:rPr lang="en-US" dirty="0"/>
              <a:t>Register at: </a:t>
            </a:r>
            <a:r>
              <a:rPr lang="en-US" dirty="0">
                <a:hlinkClick r:id="rId2"/>
              </a:rPr>
              <a:t>https://web.wmc.org/atlas/events-v4/register/12513</a:t>
            </a:r>
            <a:r>
              <a:rPr lang="en-US" dirty="0"/>
              <a:t> </a:t>
            </a:r>
            <a:endParaRPr lang="en-US" dirty="0">
              <a:solidFill>
                <a:srgbClr val="0070C0"/>
              </a:solidFill>
            </a:endParaRPr>
          </a:p>
        </p:txBody>
      </p:sp>
    </p:spTree>
    <p:extLst>
      <p:ext uri="{BB962C8B-B14F-4D97-AF65-F5344CB8AC3E}">
        <p14:creationId xmlns:p14="http://schemas.microsoft.com/office/powerpoint/2010/main" val="1872210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29988" y="4224999"/>
            <a:ext cx="7766936" cy="1914538"/>
          </a:xfrm>
        </p:spPr>
        <p:txBody>
          <a:bodyPr>
            <a:normAutofit fontScale="92500" lnSpcReduction="10000"/>
          </a:bodyPr>
          <a:lstStyle/>
          <a:p>
            <a:r>
              <a:rPr lang="en-US" sz="4000" dirty="0">
                <a:solidFill>
                  <a:srgbClr val="5FCBEF"/>
                </a:solidFill>
              </a:rPr>
              <a:t>September 2026</a:t>
            </a:r>
          </a:p>
          <a:p>
            <a:endParaRPr lang="en-US" sz="2700" dirty="0">
              <a:solidFill>
                <a:srgbClr val="FF0000"/>
              </a:solidFill>
            </a:endParaRPr>
          </a:p>
          <a:p>
            <a:r>
              <a:rPr lang="en-US" sz="2000" i="1" dirty="0">
                <a:solidFill>
                  <a:schemeClr val="tx1"/>
                </a:solidFill>
              </a:rPr>
              <a:t>Please contact Susan Nyffenegger with any questions or input,</a:t>
            </a:r>
          </a:p>
          <a:p>
            <a:r>
              <a:rPr lang="en-US" sz="2000" i="1" dirty="0">
                <a:solidFill>
                  <a:schemeClr val="tx1"/>
                </a:solidFill>
              </a:rPr>
              <a:t>(608) 258-3400 or </a:t>
            </a:r>
            <a:r>
              <a:rPr lang="en-US" sz="2000" i="1" dirty="0">
                <a:solidFill>
                  <a:srgbClr val="FF0000"/>
                </a:solidFill>
                <a:hlinkClick r:id="rId2"/>
              </a:rPr>
              <a:t>snyffenegger@wmc.org</a:t>
            </a:r>
            <a:r>
              <a:rPr lang="en-US" sz="2000" i="1" dirty="0">
                <a:solidFill>
                  <a:srgbClr val="FF0000"/>
                </a:solidFill>
              </a:rPr>
              <a:t>  </a:t>
            </a:r>
          </a:p>
        </p:txBody>
      </p:sp>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1165" y="851911"/>
            <a:ext cx="6885759" cy="3119190"/>
          </a:xfrm>
          <a:prstGeom prst="rect">
            <a:avLst/>
          </a:prstGeom>
        </p:spPr>
      </p:pic>
    </p:spTree>
    <p:extLst>
      <p:ext uri="{BB962C8B-B14F-4D97-AF65-F5344CB8AC3E}">
        <p14:creationId xmlns:p14="http://schemas.microsoft.com/office/powerpoint/2010/main" val="1755238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66651"/>
          </a:xfrm>
        </p:spPr>
        <p:txBody>
          <a:bodyPr>
            <a:normAutofit fontScale="90000"/>
          </a:bodyPr>
          <a:lstStyle/>
          <a:p>
            <a:r>
              <a:rPr lang="en-US" sz="3900"/>
              <a:t>Chamber of Commerce Month Logo</a:t>
            </a:r>
            <a:br>
              <a:rPr lang="en-US" sz="3200">
                <a:solidFill>
                  <a:schemeClr val="tx1"/>
                </a:solidFill>
              </a:rPr>
            </a:br>
            <a:br>
              <a:rPr lang="en-US" sz="3200">
                <a:solidFill>
                  <a:schemeClr val="tx1"/>
                </a:solidFill>
              </a:rPr>
            </a:br>
            <a:endParaRPr lang="en-US" sz="2000" b="1" i="1" dirty="0">
              <a:solidFill>
                <a:schemeClr val="tx1"/>
              </a:solidFill>
            </a:endParaRPr>
          </a:p>
        </p:txBody>
      </p:sp>
      <p:pic>
        <p:nvPicPr>
          <p:cNvPr id="4" name="Content Placeholder 3"/>
          <p:cNvPicPr>
            <a:picLocks noGrp="1" noChangeAspect="1"/>
          </p:cNvPicPr>
          <p:nvPr>
            <p:ph idx="1"/>
          </p:nvPr>
        </p:nvPicPr>
        <p:blipFill>
          <a:blip r:embed="rId2"/>
          <a:srcRect/>
          <a:stretch/>
        </p:blipFill>
        <p:spPr>
          <a:xfrm>
            <a:off x="2231977" y="2743134"/>
            <a:ext cx="5436107" cy="2462510"/>
          </a:xfrm>
        </p:spPr>
      </p:pic>
      <p:sp>
        <p:nvSpPr>
          <p:cNvPr id="3" name="Rectangle 2"/>
          <p:cNvSpPr/>
          <p:nvPr/>
        </p:nvSpPr>
        <p:spPr>
          <a:xfrm>
            <a:off x="677334" y="1652356"/>
            <a:ext cx="5915402" cy="369332"/>
          </a:xfrm>
          <a:prstGeom prst="rect">
            <a:avLst/>
          </a:prstGeom>
        </p:spPr>
        <p:txBody>
          <a:bodyPr wrap="none">
            <a:spAutoFit/>
          </a:bodyPr>
          <a:lstStyle/>
          <a:p>
            <a:r>
              <a:rPr lang="en-US" b="1" i="1"/>
              <a:t>(Right click on graphic and select “Save as picture”)</a:t>
            </a:r>
            <a:endParaRPr lang="en-US" dirty="0"/>
          </a:p>
        </p:txBody>
      </p:sp>
    </p:spTree>
    <p:extLst>
      <p:ext uri="{BB962C8B-B14F-4D97-AF65-F5344CB8AC3E}">
        <p14:creationId xmlns:p14="http://schemas.microsoft.com/office/powerpoint/2010/main" val="2856190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8A505-B8DB-A232-0530-1CA73A8A2206}"/>
              </a:ext>
            </a:extLst>
          </p:cNvPr>
          <p:cNvSpPr>
            <a:spLocks noGrp="1"/>
          </p:cNvSpPr>
          <p:nvPr>
            <p:ph type="title"/>
          </p:nvPr>
        </p:nvSpPr>
        <p:spPr>
          <a:xfrm>
            <a:off x="676746" y="609600"/>
            <a:ext cx="3729076" cy="1320800"/>
          </a:xfrm>
        </p:spPr>
        <p:txBody>
          <a:bodyPr anchor="ctr">
            <a:normAutofit/>
          </a:bodyPr>
          <a:lstStyle/>
          <a:p>
            <a:r>
              <a:rPr lang="en-US"/>
              <a:t>Governor’s Proclamation</a:t>
            </a:r>
            <a:endParaRPr lang="en-US" dirty="0"/>
          </a:p>
        </p:txBody>
      </p:sp>
      <p:sp>
        <p:nvSpPr>
          <p:cNvPr id="3" name="Content Placeholder 2">
            <a:extLst>
              <a:ext uri="{FF2B5EF4-FFF2-40B4-BE49-F238E27FC236}">
                <a16:creationId xmlns:a16="http://schemas.microsoft.com/office/drawing/2014/main" id="{A9BC7AD2-A6CF-09A9-F84A-3068F7E51AE9}"/>
              </a:ext>
            </a:extLst>
          </p:cNvPr>
          <p:cNvSpPr>
            <a:spLocks noGrp="1"/>
          </p:cNvSpPr>
          <p:nvPr>
            <p:ph idx="1"/>
          </p:nvPr>
        </p:nvSpPr>
        <p:spPr>
          <a:xfrm>
            <a:off x="685167" y="2160589"/>
            <a:ext cx="3720916" cy="3560733"/>
          </a:xfrm>
        </p:spPr>
        <p:txBody>
          <a:bodyPr>
            <a:normAutofit/>
          </a:bodyPr>
          <a:lstStyle/>
          <a:p>
            <a:r>
              <a:rPr lang="en-US" dirty="0"/>
              <a:t>As in prior years, WCCE has asked Governor Tony Evers to proclaim September as Chamber of Commerce Month. If that request is granted, the 2026 Proclamation will be added to the tool kit as Chamber of Commerce Month draws nearer.</a:t>
            </a:r>
          </a:p>
        </p:txBody>
      </p:sp>
      <p:sp>
        <p:nvSpPr>
          <p:cNvPr id="4" name="TextBox 3">
            <a:extLst>
              <a:ext uri="{FF2B5EF4-FFF2-40B4-BE49-F238E27FC236}">
                <a16:creationId xmlns:a16="http://schemas.microsoft.com/office/drawing/2014/main" id="{F4FAD1BD-3672-087F-4F3B-CFEB7FE3DD56}"/>
              </a:ext>
            </a:extLst>
          </p:cNvPr>
          <p:cNvSpPr txBox="1"/>
          <p:nvPr/>
        </p:nvSpPr>
        <p:spPr>
          <a:xfrm>
            <a:off x="6620362" y="5721322"/>
            <a:ext cx="1736802" cy="276999"/>
          </a:xfrm>
          <a:prstGeom prst="rect">
            <a:avLst/>
          </a:prstGeom>
          <a:noFill/>
        </p:spPr>
        <p:txBody>
          <a:bodyPr wrap="square" rtlCol="0">
            <a:spAutoFit/>
          </a:bodyPr>
          <a:lstStyle/>
          <a:p>
            <a:pPr algn="ctr"/>
            <a:r>
              <a:rPr lang="en-US" sz="1200" b="1" dirty="0"/>
              <a:t>2025 Proclamation</a:t>
            </a:r>
          </a:p>
        </p:txBody>
      </p:sp>
      <p:pic>
        <p:nvPicPr>
          <p:cNvPr id="7" name="Picture 6">
            <a:extLst>
              <a:ext uri="{FF2B5EF4-FFF2-40B4-BE49-F238E27FC236}">
                <a16:creationId xmlns:a16="http://schemas.microsoft.com/office/drawing/2014/main" id="{AF4B999F-00FE-74BE-486D-71AB23836217}"/>
              </a:ext>
            </a:extLst>
          </p:cNvPr>
          <p:cNvPicPr>
            <a:picLocks noChangeAspect="1"/>
          </p:cNvPicPr>
          <p:nvPr/>
        </p:nvPicPr>
        <p:blipFill>
          <a:blip r:embed="rId2"/>
          <a:stretch>
            <a:fillRect/>
          </a:stretch>
        </p:blipFill>
        <p:spPr>
          <a:xfrm>
            <a:off x="5946747" y="628612"/>
            <a:ext cx="3084032" cy="5092710"/>
          </a:xfrm>
          <a:prstGeom prst="rect">
            <a:avLst/>
          </a:prstGeom>
        </p:spPr>
      </p:pic>
    </p:spTree>
    <p:extLst>
      <p:ext uri="{BB962C8B-B14F-4D97-AF65-F5344CB8AC3E}">
        <p14:creationId xmlns:p14="http://schemas.microsoft.com/office/powerpoint/2010/main" val="180912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8937"/>
          </a:xfrm>
        </p:spPr>
        <p:txBody>
          <a:bodyPr>
            <a:normAutofit/>
          </a:bodyPr>
          <a:lstStyle/>
          <a:p>
            <a:r>
              <a:rPr lang="en-US" sz="3500" dirty="0"/>
              <a:t>Social Media Accounts</a:t>
            </a:r>
          </a:p>
        </p:txBody>
      </p:sp>
      <p:sp>
        <p:nvSpPr>
          <p:cNvPr id="3" name="Content Placeholder 2"/>
          <p:cNvSpPr>
            <a:spLocks noGrp="1"/>
          </p:cNvSpPr>
          <p:nvPr>
            <p:ph idx="1"/>
          </p:nvPr>
        </p:nvSpPr>
        <p:spPr>
          <a:xfrm>
            <a:off x="677334" y="1698171"/>
            <a:ext cx="8596668" cy="4502333"/>
          </a:xfrm>
        </p:spPr>
        <p:txBody>
          <a:bodyPr/>
          <a:lstStyle/>
          <a:p>
            <a:pPr>
              <a:spcBef>
                <a:spcPts val="1500"/>
              </a:spcBef>
            </a:pPr>
            <a:r>
              <a:rPr lang="en-US" b="1" dirty="0"/>
              <a:t>Hashtag to use: #</a:t>
            </a:r>
            <a:r>
              <a:rPr lang="en-US" b="1" dirty="0" err="1"/>
              <a:t>WIChamberMonth</a:t>
            </a:r>
            <a:endParaRPr lang="en-US" dirty="0"/>
          </a:p>
          <a:p>
            <a:pPr lvl="0">
              <a:spcBef>
                <a:spcPts val="1500"/>
              </a:spcBef>
            </a:pPr>
            <a:r>
              <a:rPr lang="en-US" dirty="0"/>
              <a:t>Make sure posts are public or you are following WMC’s pages for us to view your content and share across our networks.</a:t>
            </a:r>
          </a:p>
          <a:p>
            <a:pPr lvl="0">
              <a:spcBef>
                <a:spcPts val="1500"/>
              </a:spcBef>
            </a:pPr>
            <a:r>
              <a:rPr lang="en-US" dirty="0"/>
              <a:t>WCCE facilitates social media content through:</a:t>
            </a:r>
          </a:p>
          <a:p>
            <a:pPr lvl="1">
              <a:spcBef>
                <a:spcPts val="1500"/>
              </a:spcBef>
              <a:buFont typeface="Wingdings" panose="05000000000000000000" pitchFamily="2" charset="2"/>
              <a:buChar char="q"/>
            </a:pPr>
            <a:r>
              <a:rPr lang="en-US" dirty="0"/>
              <a:t>WCCE’s LinkedIn (</a:t>
            </a:r>
            <a:r>
              <a:rPr lang="en-US" dirty="0">
                <a:hlinkClick r:id="rId2"/>
              </a:rPr>
              <a:t>https://www.linkedin.com/company/wisconsin-chamber-of-commerce-executives-wcce/posts/</a:t>
            </a:r>
            <a:r>
              <a:rPr lang="en-US" dirty="0"/>
              <a:t>)</a:t>
            </a:r>
          </a:p>
          <a:p>
            <a:pPr lvl="1">
              <a:spcBef>
                <a:spcPts val="1500"/>
              </a:spcBef>
              <a:buFont typeface="Wingdings" panose="05000000000000000000" pitchFamily="2" charset="2"/>
              <a:buChar char="q"/>
            </a:pPr>
            <a:r>
              <a:rPr lang="en-US" dirty="0"/>
              <a:t>WCCE’s </a:t>
            </a:r>
            <a:r>
              <a:rPr lang="en-US"/>
              <a:t>X (</a:t>
            </a:r>
            <a:r>
              <a:rPr lang="en-US">
                <a:hlinkClick r:id="rId3"/>
              </a:rPr>
              <a:t>https://x.com/WIChamberExecs</a:t>
            </a:r>
            <a:r>
              <a:rPr lang="en-US"/>
              <a:t>)</a:t>
            </a:r>
            <a:endParaRPr lang="en-US" dirty="0"/>
          </a:p>
          <a:p>
            <a:pPr lvl="1">
              <a:spcBef>
                <a:spcPts val="1500"/>
              </a:spcBef>
              <a:buFont typeface="Wingdings" panose="05000000000000000000" pitchFamily="2" charset="2"/>
              <a:buChar char="q"/>
            </a:pPr>
            <a:r>
              <a:rPr lang="en-US" dirty="0"/>
              <a:t>WMC's Facebook (</a:t>
            </a:r>
            <a:r>
              <a:rPr lang="en-US" dirty="0">
                <a:hlinkClick r:id="rId4"/>
              </a:rPr>
              <a:t>https://www.facebook.com/WisconsinMC</a:t>
            </a:r>
            <a:r>
              <a:rPr lang="en-US" dirty="0"/>
              <a:t>)</a:t>
            </a:r>
          </a:p>
          <a:p>
            <a:pPr lvl="0">
              <a:spcBef>
                <a:spcPts val="1500"/>
              </a:spcBef>
            </a:pPr>
            <a:r>
              <a:rPr lang="en-US" dirty="0"/>
              <a:t>WCCE Chamber Activities and Events available here: </a:t>
            </a:r>
            <a:r>
              <a:rPr lang="en-US" dirty="0">
                <a:hlinkClick r:id="rId5"/>
              </a:rPr>
              <a:t>https://www.wmc.org/events/wcce-annual-conference-retreat/</a:t>
            </a:r>
            <a:r>
              <a:rPr lang="en-US" dirty="0"/>
              <a:t> </a:t>
            </a:r>
          </a:p>
        </p:txBody>
      </p:sp>
    </p:spTree>
    <p:extLst>
      <p:ext uri="{BB962C8B-B14F-4D97-AF65-F5344CB8AC3E}">
        <p14:creationId xmlns:p14="http://schemas.microsoft.com/office/powerpoint/2010/main" val="2208520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17989"/>
            <a:ext cx="8596668" cy="801189"/>
          </a:xfrm>
        </p:spPr>
        <p:txBody>
          <a:bodyPr>
            <a:normAutofit/>
          </a:bodyPr>
          <a:lstStyle/>
          <a:p>
            <a:r>
              <a:rPr lang="en-US" sz="3500" dirty="0"/>
              <a:t>Facebook/LinkedIn Posts</a:t>
            </a:r>
          </a:p>
        </p:txBody>
      </p:sp>
      <p:sp>
        <p:nvSpPr>
          <p:cNvPr id="3" name="Content Placeholder 2"/>
          <p:cNvSpPr>
            <a:spLocks noGrp="1"/>
          </p:cNvSpPr>
          <p:nvPr>
            <p:ph idx="1"/>
          </p:nvPr>
        </p:nvSpPr>
        <p:spPr>
          <a:xfrm>
            <a:off x="677334" y="1251959"/>
            <a:ext cx="8906613" cy="5375344"/>
          </a:xfrm>
        </p:spPr>
        <p:txBody>
          <a:bodyPr>
            <a:normAutofit fontScale="70000" lnSpcReduction="20000"/>
          </a:bodyPr>
          <a:lstStyle/>
          <a:p>
            <a:pPr lvl="0">
              <a:lnSpc>
                <a:spcPct val="120000"/>
              </a:lnSpc>
              <a:spcAft>
                <a:spcPts val="600"/>
              </a:spcAft>
            </a:pPr>
            <a:r>
              <a:rPr lang="en-US" dirty="0"/>
              <a:t>September is Chamber of Commerce Month in Wisconsin! Join us as we celebrate the businesses, leaders, and partnerships that make our community thrive. #WIChamberMonth</a:t>
            </a:r>
          </a:p>
          <a:p>
            <a:pPr>
              <a:lnSpc>
                <a:spcPct val="120000"/>
              </a:lnSpc>
            </a:pPr>
            <a:r>
              <a:rPr lang="en-US" dirty="0"/>
              <a:t>Business owners and professionals: Chamber of Commerce Month is your moment to connect, grow, and lead! Your local chamber is your gateway to strategic connections, valuable resources, and events designed to fuel your success. Whether you're looking to expand your network, sharpen your skills, or elevate your business, now’s the perfect time to get involved. #WIChamberMonth</a:t>
            </a:r>
          </a:p>
          <a:p>
            <a:pPr>
              <a:lnSpc>
                <a:spcPct val="120000"/>
              </a:lnSpc>
            </a:pPr>
            <a:r>
              <a:rPr lang="en-US" dirty="0"/>
              <a:t>Looking to grow your business network and make meaningful connections? There’s no better time than Chamber of Commerce Month this September! Join your local chamber and tap into a powerful network of professionals, resources, and opportunities.</a:t>
            </a:r>
            <a:br>
              <a:rPr lang="en-US" dirty="0"/>
            </a:br>
            <a:r>
              <a:rPr lang="en-US" dirty="0"/>
              <a:t>📅 Don’t miss {EVENT} — a celebration of business, community, and collaboration. Let’s build local business together. #WIChamberMonth</a:t>
            </a:r>
          </a:p>
          <a:p>
            <a:pPr>
              <a:lnSpc>
                <a:spcPct val="120000"/>
              </a:lnSpc>
            </a:pPr>
            <a:r>
              <a:rPr lang="en-US" dirty="0"/>
              <a:t>We’re headed to the north woods for WCCE’s Annual Conference in Minocqua, October 5–7!</a:t>
            </a:r>
            <a:br>
              <a:rPr lang="en-US" dirty="0"/>
            </a:br>
            <a:r>
              <a:rPr lang="en-US" dirty="0"/>
              <a:t>We look forward to recapping Chamber of Commerce Month with a powerful mix of collaboration, professional development, and fresh ideas to elevate the community and local businesses. Join us: </a:t>
            </a:r>
            <a:r>
              <a:rPr lang="en-US" dirty="0">
                <a:hlinkClick r:id="rId2"/>
              </a:rPr>
              <a:t>wmc.org/events/</a:t>
            </a:r>
            <a:r>
              <a:rPr lang="en-US" dirty="0" err="1">
                <a:hlinkClick r:id="rId2"/>
              </a:rPr>
              <a:t>wcce</a:t>
            </a:r>
            <a:r>
              <a:rPr lang="en-US" dirty="0">
                <a:hlinkClick r:id="rId2"/>
              </a:rPr>
              <a:t>-annual-conference-retreat/</a:t>
            </a:r>
            <a:r>
              <a:rPr lang="en-US" dirty="0"/>
              <a:t> #WIChamberMonth</a:t>
            </a:r>
          </a:p>
          <a:p>
            <a:pPr>
              <a:lnSpc>
                <a:spcPct val="120000"/>
              </a:lnSpc>
            </a:pPr>
            <a:r>
              <a:rPr lang="en-US" dirty="0"/>
              <a:t>Chambers of commerce play a vital role in fostering economic growth and community development. As we celebrate Chamber of Commerce Month this September, let’s take a moment to recognize the dedication and leadership of chambers across our state. Their tireless work creates a thriving environment where businesses can succeed, and communities can grow. #WIChamberMonth</a:t>
            </a:r>
          </a:p>
          <a:p>
            <a:pPr>
              <a:lnSpc>
                <a:spcPct val="120000"/>
              </a:lnSpc>
            </a:pPr>
            <a:r>
              <a:rPr lang="en-US" dirty="0"/>
              <a:t>Let’s celebrate Chamber Month with a challenge!</a:t>
            </a:r>
            <a:br>
              <a:rPr lang="en-US" dirty="0"/>
            </a:br>
            <a:r>
              <a:rPr lang="en-US" dirty="0"/>
              <a:t>📸 Snap a photo at your favorite local business</a:t>
            </a:r>
            <a:br>
              <a:rPr lang="en-US" dirty="0"/>
            </a:br>
            <a:r>
              <a:rPr lang="en-US" dirty="0"/>
              <a:t>📍 Tag us and use #ChamberChallenge</a:t>
            </a:r>
            <a:br>
              <a:rPr lang="en-US" dirty="0"/>
            </a:br>
            <a:r>
              <a:rPr lang="en-US" dirty="0"/>
              <a:t>We’ll feature our favorites all month long! #WIChamberMonth</a:t>
            </a:r>
          </a:p>
          <a:p>
            <a:endParaRPr lang="en-US" dirty="0"/>
          </a:p>
        </p:txBody>
      </p:sp>
    </p:spTree>
    <p:extLst>
      <p:ext uri="{BB962C8B-B14F-4D97-AF65-F5344CB8AC3E}">
        <p14:creationId xmlns:p14="http://schemas.microsoft.com/office/powerpoint/2010/main" val="152025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2811"/>
          </a:xfrm>
        </p:spPr>
        <p:txBody>
          <a:bodyPr>
            <a:normAutofit/>
          </a:bodyPr>
          <a:lstStyle/>
          <a:p>
            <a:r>
              <a:rPr lang="en-US" sz="3500" dirty="0"/>
              <a:t>X Posts</a:t>
            </a:r>
          </a:p>
        </p:txBody>
      </p:sp>
      <p:sp>
        <p:nvSpPr>
          <p:cNvPr id="3" name="Content Placeholder 2"/>
          <p:cNvSpPr>
            <a:spLocks noGrp="1"/>
          </p:cNvSpPr>
          <p:nvPr>
            <p:ph idx="1"/>
          </p:nvPr>
        </p:nvSpPr>
        <p:spPr>
          <a:xfrm>
            <a:off x="677334" y="1497875"/>
            <a:ext cx="8596668" cy="5135838"/>
          </a:xfrm>
        </p:spPr>
        <p:txBody>
          <a:bodyPr>
            <a:noAutofit/>
          </a:bodyPr>
          <a:lstStyle/>
          <a:p>
            <a:pPr lvl="0">
              <a:spcAft>
                <a:spcPts val="200"/>
              </a:spcAft>
            </a:pPr>
            <a:r>
              <a:rPr lang="en-US" sz="1350" dirty="0"/>
              <a:t>🎉September is here—and so is Chamber of Commerce Month! Let’s celebrate the chambers that power our local economies. Retweet to show your support! #WIChamberMonth</a:t>
            </a:r>
          </a:p>
          <a:p>
            <a:pPr lvl="0">
              <a:spcAft>
                <a:spcPts val="200"/>
              </a:spcAft>
            </a:pPr>
            <a:r>
              <a:rPr lang="en-US" sz="1350" dirty="0"/>
              <a:t>This month, we’re honoring the chambers that help businesses grow and communities thrive. Join us in celebrating Chamber of Commerce Month across Wisconsin! #WIChamberMonth</a:t>
            </a:r>
          </a:p>
          <a:p>
            <a:pPr lvl="0">
              <a:spcAft>
                <a:spcPts val="200"/>
              </a:spcAft>
            </a:pPr>
            <a:r>
              <a:rPr lang="en-US" sz="1350" dirty="0"/>
              <a:t>📣How are YOU celebrating Chamber of Commerce Month? Share your events, stories, and shoutouts using #WIChamberMonth—we want to hear from you!</a:t>
            </a:r>
          </a:p>
          <a:p>
            <a:pPr lvl="0">
              <a:spcAft>
                <a:spcPts val="200"/>
              </a:spcAft>
            </a:pPr>
            <a:r>
              <a:rPr lang="en-US" sz="1350" dirty="0"/>
              <a:t>It’s official: Chamber of Commerce Month is underway! Let’s make September a month of connection, collaboration, and community. #WIChamberMonth</a:t>
            </a:r>
          </a:p>
          <a:p>
            <a:pPr lvl="0">
              <a:spcAft>
                <a:spcPts val="200"/>
              </a:spcAft>
            </a:pPr>
            <a:r>
              <a:rPr lang="en-US" sz="1350" dirty="0"/>
              <a:t>Looking to grow your network and sharpen your skills? Join us for {EVENT} as part of Chamber of Commerce Month! Let’s celebrate and elevate Wisconsin business. #WIChamberMonth</a:t>
            </a:r>
          </a:p>
          <a:p>
            <a:pPr lvl="0">
              <a:spcAft>
                <a:spcPts val="200"/>
              </a:spcAft>
            </a:pPr>
            <a:r>
              <a:rPr lang="en-US" sz="1350" dirty="0"/>
              <a:t>September is the perfect time to connect, learn, and lead. Celebrate Chamber of Commerce Month with us and discover what your local chamber can do for you. #WIChamberMonth</a:t>
            </a:r>
          </a:p>
          <a:p>
            <a:pPr lvl="0">
              <a:spcAft>
                <a:spcPts val="200"/>
              </a:spcAft>
            </a:pPr>
            <a:r>
              <a:rPr lang="en-US" sz="1350" dirty="0"/>
              <a:t>Calling all Wisconsinites! September is Chamber of Commerce Month, and it's the perfect opportunity to support your local business community. Explore upcoming events: {LINK} #WIChamberMonth</a:t>
            </a:r>
          </a:p>
          <a:p>
            <a:r>
              <a:rPr lang="en-US" sz="1350" dirty="0"/>
              <a:t>This Chamber is where business gets done.💼 From startups to industry leaders, we’re proud to support the companies that drive our local economy forward. #WIChamberMonth</a:t>
            </a:r>
          </a:p>
          <a:p>
            <a:r>
              <a:rPr lang="en-US" sz="1350" dirty="0"/>
              <a:t>ICYMI, September is officially Chamber of Commerce Month! Join us as we celebrate our local community and businesses. #WIChamberMonth</a:t>
            </a:r>
          </a:p>
        </p:txBody>
      </p:sp>
    </p:spTree>
    <p:extLst>
      <p:ext uri="{BB962C8B-B14F-4D97-AF65-F5344CB8AC3E}">
        <p14:creationId xmlns:p14="http://schemas.microsoft.com/office/powerpoint/2010/main" val="2600908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2811"/>
          </a:xfrm>
        </p:spPr>
        <p:txBody>
          <a:bodyPr>
            <a:normAutofit/>
          </a:bodyPr>
          <a:lstStyle/>
          <a:p>
            <a:r>
              <a:rPr lang="en-US" sz="3500" dirty="0"/>
              <a:t>Go Above and Beyond!</a:t>
            </a:r>
          </a:p>
        </p:txBody>
      </p:sp>
      <p:sp>
        <p:nvSpPr>
          <p:cNvPr id="3" name="Content Placeholder 2"/>
          <p:cNvSpPr>
            <a:spLocks noGrp="1"/>
          </p:cNvSpPr>
          <p:nvPr>
            <p:ph idx="1"/>
          </p:nvPr>
        </p:nvSpPr>
        <p:spPr>
          <a:xfrm>
            <a:off x="677334" y="1497875"/>
            <a:ext cx="8596668" cy="4833256"/>
          </a:xfrm>
        </p:spPr>
        <p:txBody>
          <a:bodyPr>
            <a:normAutofit lnSpcReduction="10000"/>
          </a:bodyPr>
          <a:lstStyle/>
          <a:p>
            <a:pPr>
              <a:spcAft>
                <a:spcPts val="200"/>
              </a:spcAft>
            </a:pPr>
            <a:r>
              <a:rPr lang="en-US" sz="1900" dirty="0"/>
              <a:t>Chamber Passport Challenge</a:t>
            </a:r>
          </a:p>
          <a:p>
            <a:pPr lvl="1">
              <a:spcAft>
                <a:spcPts val="200"/>
              </a:spcAft>
            </a:pPr>
            <a:r>
              <a:rPr lang="en-US" dirty="0"/>
              <a:t>Partner with your members to create a Chamber Passport! Encourage community members to visit member businesses and collect stamps for prizes, such as chamber gift cards or local coupons. By getting your members involved, they will want to help promote Chamber of Commerce Month too.</a:t>
            </a:r>
          </a:p>
          <a:p>
            <a:r>
              <a:rPr lang="en-US" sz="1900" dirty="0"/>
              <a:t>Weekly themed social media/website posts</a:t>
            </a:r>
          </a:p>
          <a:p>
            <a:pPr lvl="1"/>
            <a:r>
              <a:rPr lang="en-US" dirty="0"/>
              <a:t>It’s not easy to capture everything your chamber does, but with a focused weekly theme, you can spotlight your biggest wins and community impact over 4 weeks:</a:t>
            </a:r>
          </a:p>
          <a:p>
            <a:pPr lvl="2"/>
            <a:r>
              <a:rPr lang="en-US" dirty="0"/>
              <a:t>Week 1: Our Members, Our Mission – Highlight 5 members that reflect your chamber’s value. Share their stories, successes, and how your chamber helped them grow.</a:t>
            </a:r>
          </a:p>
          <a:p>
            <a:pPr lvl="2"/>
            <a:r>
              <a:rPr lang="en-US" dirty="0"/>
              <a:t>Week 2: Rooted in Community – Talk about five of your proudest community initiatives as a chamber. Let your audience see the heart behind your work. </a:t>
            </a:r>
          </a:p>
          <a:p>
            <a:pPr lvl="2"/>
            <a:r>
              <a:rPr lang="en-US" dirty="0"/>
              <a:t>Week 3: Policy with Purpose – Break down the legislative work your chamber does and why it matters. Use real examples to show how advocacy efforts have protected or advanced local business interests.</a:t>
            </a:r>
          </a:p>
          <a:p>
            <a:pPr lvl="2"/>
            <a:r>
              <a:rPr lang="en-US" dirty="0"/>
              <a:t>Week 4: Step Into Our Story – Promote five must-visit spots or events in your community. Invite locals and visitors to experience what makes your town special, whether it’s a hidden gem or major festival.</a:t>
            </a:r>
          </a:p>
        </p:txBody>
      </p:sp>
    </p:spTree>
    <p:extLst>
      <p:ext uri="{BB962C8B-B14F-4D97-AF65-F5344CB8AC3E}">
        <p14:creationId xmlns:p14="http://schemas.microsoft.com/office/powerpoint/2010/main" val="2958647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2811"/>
          </a:xfrm>
        </p:spPr>
        <p:txBody>
          <a:bodyPr>
            <a:normAutofit/>
          </a:bodyPr>
          <a:lstStyle/>
          <a:p>
            <a:r>
              <a:rPr lang="en-US" sz="3500" dirty="0"/>
              <a:t>Go Above and Beyond! Pt. 2</a:t>
            </a:r>
          </a:p>
        </p:txBody>
      </p:sp>
      <p:sp>
        <p:nvSpPr>
          <p:cNvPr id="3" name="Content Placeholder 2"/>
          <p:cNvSpPr>
            <a:spLocks noGrp="1"/>
          </p:cNvSpPr>
          <p:nvPr>
            <p:ph idx="1"/>
          </p:nvPr>
        </p:nvSpPr>
        <p:spPr>
          <a:xfrm>
            <a:off x="677334" y="1497875"/>
            <a:ext cx="8596668" cy="4833256"/>
          </a:xfrm>
        </p:spPr>
        <p:txBody>
          <a:bodyPr>
            <a:normAutofit/>
          </a:bodyPr>
          <a:lstStyle/>
          <a:p>
            <a:pPr>
              <a:spcAft>
                <a:spcPts val="200"/>
              </a:spcAft>
            </a:pPr>
            <a:r>
              <a:rPr lang="en-US" sz="1900" dirty="0"/>
              <a:t>Chamber Time Capsule</a:t>
            </a:r>
          </a:p>
          <a:p>
            <a:pPr lvl="1">
              <a:spcAft>
                <a:spcPts val="200"/>
              </a:spcAft>
            </a:pPr>
            <a:r>
              <a:rPr lang="en-US" sz="1700" dirty="0"/>
              <a:t>Preserve the present for future generations by creating a time capsule to serve as a snapshot of the local business community, chamber achievements, and community spirit in 2026.</a:t>
            </a:r>
          </a:p>
          <a:p>
            <a:pPr>
              <a:spcAft>
                <a:spcPts val="200"/>
              </a:spcAft>
            </a:pPr>
            <a:r>
              <a:rPr lang="en-US" b="1" dirty="0"/>
              <a:t>Chamber Celebration Picnic or Street Fair</a:t>
            </a:r>
          </a:p>
          <a:p>
            <a:pPr lvl="1">
              <a:spcAft>
                <a:spcPts val="200"/>
              </a:spcAft>
            </a:pPr>
            <a:r>
              <a:rPr lang="en-US" sz="1700" dirty="0"/>
              <a:t>Host a community picnic or street fair showcasing local businesses with booths, demos, and giveaways.</a:t>
            </a:r>
          </a:p>
          <a:p>
            <a:pPr>
              <a:spcAft>
                <a:spcPts val="200"/>
              </a:spcAft>
            </a:pPr>
            <a:r>
              <a:rPr lang="en-US" sz="1900" dirty="0"/>
              <a:t>Chamber Impact Infographics or Video Series</a:t>
            </a:r>
          </a:p>
          <a:p>
            <a:pPr lvl="1">
              <a:spcAft>
                <a:spcPts val="200"/>
              </a:spcAft>
            </a:pPr>
            <a:r>
              <a:rPr lang="en-US" sz="1700" dirty="0"/>
              <a:t>Create infographics or a video series highlighting how your chamber supports local growth.</a:t>
            </a:r>
          </a:p>
          <a:p>
            <a:pPr>
              <a:spcAft>
                <a:spcPts val="200"/>
              </a:spcAft>
            </a:pPr>
            <a:r>
              <a:rPr lang="en-US" sz="1900" dirty="0"/>
              <a:t>Junior Chamber Day</a:t>
            </a:r>
          </a:p>
          <a:p>
            <a:pPr lvl="1">
              <a:spcAft>
                <a:spcPts val="200"/>
              </a:spcAft>
            </a:pPr>
            <a:r>
              <a:rPr lang="en-US" sz="1700" dirty="0"/>
              <a:t>Host a half-day camp for local students to engage in business pitch competitions and learn more about their local chamber.</a:t>
            </a:r>
          </a:p>
        </p:txBody>
      </p:sp>
    </p:spTree>
    <p:extLst>
      <p:ext uri="{BB962C8B-B14F-4D97-AF65-F5344CB8AC3E}">
        <p14:creationId xmlns:p14="http://schemas.microsoft.com/office/powerpoint/2010/main" val="1856804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93074"/>
          </a:xfrm>
        </p:spPr>
        <p:txBody>
          <a:bodyPr>
            <a:normAutofit fontScale="90000"/>
          </a:bodyPr>
          <a:lstStyle/>
          <a:p>
            <a:r>
              <a:rPr lang="en-US" dirty="0"/>
              <a:t>Wisconsin’s Chamber of Commerce Month</a:t>
            </a:r>
            <a:br>
              <a:rPr lang="en-US" dirty="0"/>
            </a:br>
            <a:r>
              <a:rPr lang="en-US" dirty="0"/>
              <a:t>Sample News Release</a:t>
            </a:r>
            <a:br>
              <a:rPr lang="en-US" dirty="0"/>
            </a:br>
            <a:endParaRPr lang="en-US" dirty="0"/>
          </a:p>
        </p:txBody>
      </p:sp>
      <p:sp>
        <p:nvSpPr>
          <p:cNvPr id="3" name="Content Placeholder 2"/>
          <p:cNvSpPr>
            <a:spLocks noGrp="1"/>
          </p:cNvSpPr>
          <p:nvPr>
            <p:ph idx="1"/>
          </p:nvPr>
        </p:nvSpPr>
        <p:spPr>
          <a:xfrm>
            <a:off x="677333" y="1802674"/>
            <a:ext cx="9224313" cy="4885510"/>
          </a:xfrm>
        </p:spPr>
        <p:txBody>
          <a:bodyPr>
            <a:noAutofit/>
          </a:bodyPr>
          <a:lstStyle/>
          <a:p>
            <a:pPr marL="0" indent="0">
              <a:buNone/>
            </a:pPr>
            <a:r>
              <a:rPr lang="en-US" sz="1250" b="1" dirty="0">
                <a:solidFill>
                  <a:schemeClr val="tx2"/>
                </a:solidFill>
              </a:rPr>
              <a:t>[LOCAL CHAMBER NAME] Celebrates Wisconsin Chamber of Commerce Month</a:t>
            </a:r>
            <a:endParaRPr lang="en-US" sz="1250" dirty="0">
              <a:solidFill>
                <a:schemeClr val="tx2"/>
              </a:solidFill>
            </a:endParaRPr>
          </a:p>
          <a:p>
            <a:pPr marL="0" indent="0">
              <a:buNone/>
            </a:pPr>
            <a:r>
              <a:rPr lang="en-US" sz="1250" b="1" dirty="0">
                <a:solidFill>
                  <a:schemeClr val="tx2"/>
                </a:solidFill>
              </a:rPr>
              <a:t>[CITY NAME] – </a:t>
            </a:r>
            <a:r>
              <a:rPr lang="en-US" sz="1250" dirty="0">
                <a:solidFill>
                  <a:schemeClr val="tx2"/>
                </a:solidFill>
              </a:rPr>
              <a:t>[LOCAL CHAMBER NAME] is excited to celebrate Wisconsin Chamber of Commerce Month. The [LOCAL CHAMBER NAME] will spend the entire month bringing attention to the services we provide to members and our community.</a:t>
            </a:r>
          </a:p>
          <a:p>
            <a:pPr marL="0" indent="0">
              <a:buNone/>
            </a:pPr>
            <a:r>
              <a:rPr lang="en-US" sz="1250" dirty="0">
                <a:solidFill>
                  <a:schemeClr val="tx2"/>
                </a:solidFill>
              </a:rPr>
              <a:t>Our organization plays a vital role in making sure [CITY/REGION NAME] is a vibrant place to do business. [LOCAL CHAMBER NAME] is an advocate for all our members, and Wisconsin Chamber Month gives us the opportunity to recognize the value each of them bring.</a:t>
            </a:r>
          </a:p>
          <a:p>
            <a:pPr marL="0" indent="0">
              <a:buNone/>
            </a:pPr>
            <a:r>
              <a:rPr lang="en-US" sz="1250" dirty="0">
                <a:solidFill>
                  <a:schemeClr val="tx2"/>
                </a:solidFill>
              </a:rPr>
              <a:t>“QUOTE FROM CHAMBER EXECUTIVE”</a:t>
            </a:r>
          </a:p>
          <a:p>
            <a:pPr marL="0" indent="0">
              <a:buNone/>
            </a:pPr>
            <a:r>
              <a:rPr lang="en-US" sz="1250" dirty="0">
                <a:solidFill>
                  <a:schemeClr val="tx2"/>
                </a:solidFill>
              </a:rPr>
              <a:t>To celebrate Wisconsin Chamber of Commerce Month, [LOCAL CHAMBER NAME] will be hosting community events and special programs. A full list is available below:</a:t>
            </a:r>
          </a:p>
          <a:p>
            <a:pPr lvl="1">
              <a:spcBef>
                <a:spcPts val="600"/>
              </a:spcBef>
              <a:buClrTx/>
              <a:buFont typeface="Wingdings" panose="05000000000000000000" pitchFamily="2" charset="2"/>
              <a:buChar char="§"/>
            </a:pPr>
            <a:r>
              <a:rPr lang="en-US" sz="1200" dirty="0">
                <a:solidFill>
                  <a:schemeClr val="tx2"/>
                </a:solidFill>
              </a:rPr>
              <a:t>LIST OF EVENTS AND PROGRAMS</a:t>
            </a:r>
          </a:p>
          <a:p>
            <a:pPr lvl="1">
              <a:spcBef>
                <a:spcPts val="600"/>
              </a:spcBef>
              <a:buClrTx/>
              <a:buFont typeface="Wingdings" panose="05000000000000000000" pitchFamily="2" charset="2"/>
              <a:buChar char="§"/>
            </a:pPr>
            <a:r>
              <a:rPr lang="en-US" sz="1200" dirty="0">
                <a:solidFill>
                  <a:schemeClr val="tx2"/>
                </a:solidFill>
              </a:rPr>
              <a:t>(e.g. Business After 5, Community Scavenger Hunt, media event, Business Roundtable, etc.)</a:t>
            </a:r>
          </a:p>
          <a:p>
            <a:pPr marL="0" indent="0">
              <a:buNone/>
            </a:pPr>
            <a:r>
              <a:rPr lang="en-US" sz="1250" dirty="0">
                <a:solidFill>
                  <a:schemeClr val="tx2"/>
                </a:solidFill>
              </a:rPr>
              <a:t>[LOCAL CHAMBER NAME] is partnering with Wisconsin Manufacturers &amp; Commerce – the state chamber – and the U.S. Chamber of Commerce to recognize all our efforts at a local, state and national level. Wisconsin Chamber of Commerce Month is all September long and will debrief at Wisconsin Chamber of Commerce Executives’ Annual Conference in Minocqua from Oct. 5-7. To learn more, visit: </a:t>
            </a:r>
            <a:r>
              <a:rPr lang="en-US" sz="1250" dirty="0">
                <a:solidFill>
                  <a:schemeClr val="tx2"/>
                </a:solidFill>
                <a:hlinkClick r:id="rId2"/>
              </a:rPr>
              <a:t>https://www.wmc.org/events/wcce-annual-conference-retreat/</a:t>
            </a:r>
            <a:r>
              <a:rPr lang="en-US" sz="1250" dirty="0">
                <a:solidFill>
                  <a:schemeClr val="tx2"/>
                </a:solidFill>
              </a:rPr>
              <a:t> </a:t>
            </a:r>
          </a:p>
          <a:p>
            <a:pPr marL="0" indent="0">
              <a:buNone/>
            </a:pPr>
            <a:r>
              <a:rPr lang="en-US" sz="1250" dirty="0">
                <a:solidFill>
                  <a:schemeClr val="tx2"/>
                </a:solidFill>
              </a:rPr>
              <a:t>###</a:t>
            </a:r>
          </a:p>
          <a:p>
            <a:pPr marL="0" indent="0">
              <a:buNone/>
            </a:pPr>
            <a:r>
              <a:rPr lang="en-US" sz="1250" dirty="0">
                <a:solidFill>
                  <a:schemeClr val="tx2"/>
                </a:solidFill>
              </a:rPr>
              <a:t>For more information, please contact:</a:t>
            </a:r>
            <a:br>
              <a:rPr lang="en-US" sz="1250" dirty="0">
                <a:solidFill>
                  <a:schemeClr val="tx2"/>
                </a:solidFill>
              </a:rPr>
            </a:br>
            <a:r>
              <a:rPr lang="en-US" sz="1250" dirty="0">
                <a:solidFill>
                  <a:schemeClr val="tx2"/>
                </a:solidFill>
              </a:rPr>
              <a:t>[MEDIA CONTACT], [PHONE NUMBER]</a:t>
            </a:r>
            <a:endParaRPr lang="en-US" sz="1250" dirty="0"/>
          </a:p>
        </p:txBody>
      </p:sp>
    </p:spTree>
    <p:extLst>
      <p:ext uri="{BB962C8B-B14F-4D97-AF65-F5344CB8AC3E}">
        <p14:creationId xmlns:p14="http://schemas.microsoft.com/office/powerpoint/2010/main" val="4735472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3957</TotalTime>
  <Words>1730</Words>
  <Application>Microsoft Office PowerPoint</Application>
  <PresentationFormat>Widescreen</PresentationFormat>
  <Paragraphs>89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Cambria</vt:lpstr>
      <vt:lpstr>Trebuchet MS</vt:lpstr>
      <vt:lpstr>Wingdings</vt:lpstr>
      <vt:lpstr>Wingdings 3</vt:lpstr>
      <vt:lpstr>Facet</vt:lpstr>
      <vt:lpstr>PowerPoint Presentation</vt:lpstr>
      <vt:lpstr>Chamber of Commerce Month Logo  </vt:lpstr>
      <vt:lpstr>Governor’s Proclamation</vt:lpstr>
      <vt:lpstr>Social Media Accounts</vt:lpstr>
      <vt:lpstr>Facebook/LinkedIn Posts</vt:lpstr>
      <vt:lpstr>X Posts</vt:lpstr>
      <vt:lpstr>Go Above and Beyond!</vt:lpstr>
      <vt:lpstr>Go Above and Beyond! Pt. 2</vt:lpstr>
      <vt:lpstr>Wisconsin’s Chamber of Commerce Month Sample News Release </vt:lpstr>
      <vt:lpstr>Wisconsin’s Chamber of Commerce Month Past Activities/Events</vt:lpstr>
      <vt:lpstr>WCCE Annual Conference &amp; Retreat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Wisconsin Chamber of Commerce Month</dc:title>
  <dc:creator>Ashley Allen</dc:creator>
  <cp:lastModifiedBy>John Laux</cp:lastModifiedBy>
  <cp:revision>133</cp:revision>
  <dcterms:created xsi:type="dcterms:W3CDTF">2020-06-03T13:23:58Z</dcterms:created>
  <dcterms:modified xsi:type="dcterms:W3CDTF">2026-06-15T19:29:09Z</dcterms:modified>
</cp:coreProperties>
</file>